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customXml/itemProps6.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7"/>
  </p:sldMasterIdLst>
  <p:sldIdLst>
    <p:sldId id="256" r:id="rId8"/>
    <p:sldId id="257" r:id="rId9"/>
  </p:sldIdLst>
  <p:sldSz cx="7772400" cy="10058400"/>
  <p:notesSz cx="7010400" cy="92964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userDrawn="1">
          <p15:clr>
            <a:srgbClr val="A4A3A4"/>
          </p15:clr>
        </p15:guide>
        <p15:guide id="2" pos="24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atson" initials="SW" lastIdx="6" clrIdx="0">
    <p:extLst>
      <p:ext uri="{19B8F6BF-5375-455C-9EA6-DF929625EA0E}">
        <p15:presenceInfo xmlns="" xmlns:p15="http://schemas.microsoft.com/office/powerpoint/2012/main" userId="a743dbfd33ded026" providerId="Windows Live"/>
      </p:ext>
    </p:extLst>
  </p:cmAuthor>
  <p:cmAuthor id="2" name="Elaine Clisham" initials="EC" lastIdx="6" clrIdx="1"/>
  <p:cmAuthor id="3" name="Sarah Watson" initials="SRW" lastIdx="11" clrIdx="2">
    <p:extLst>
      <p:ext uri="{19B8F6BF-5375-455C-9EA6-DF929625EA0E}">
        <p15:presenceInfo xmlns="" xmlns:p15="http://schemas.microsoft.com/office/powerpoint/2012/main" userId="Sarah Wat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5BD5F"/>
    <a:srgbClr val="97C777"/>
    <a:srgbClr val="B5D8A0"/>
    <a:srgbClr val="CCE5BD"/>
    <a:srgbClr val="F4F9F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showGuides="1">
      <p:cViewPr varScale="1">
        <p:scale>
          <a:sx n="80" d="100"/>
          <a:sy n="80" d="100"/>
        </p:scale>
        <p:origin x="-3360" y="-102"/>
      </p:cViewPr>
      <p:guideLst>
        <p:guide orient="horz" pos="3168"/>
        <p:guide pos="2472"/>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395279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4366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30536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3385023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81F7D-57B3-4381-A9F3-9A020915ECFA}"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8458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881F7D-57B3-4381-A9F3-9A020915ECFA}" type="datetimeFigureOut">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171317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881F7D-57B3-4381-A9F3-9A020915ECFA}" type="datetimeFigureOut">
              <a:rPr lang="en-US" smtClean="0"/>
              <a:pPr/>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206899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881F7D-57B3-4381-A9F3-9A020915ECFA}" type="datetimeFigureOut">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40697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81F7D-57B3-4381-A9F3-9A020915ECFA}" type="datetimeFigureOut">
              <a:rPr lang="en-US" smtClean="0"/>
              <a:pPr/>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367019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81F7D-57B3-4381-A9F3-9A020915ECFA}" type="datetimeFigureOut">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387415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81F7D-57B3-4381-A9F3-9A020915ECFA}" type="datetimeFigureOut">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177035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8881F7D-57B3-4381-A9F3-9A020915ECFA}" type="datetimeFigureOut">
              <a:rPr lang="en-US" smtClean="0"/>
              <a:pPr/>
              <a:t>9/3/2015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8337C3A-61AA-476F-AEB9-6611B91C78CA}" type="slidenum">
              <a:rPr lang="en-US" smtClean="0"/>
              <a:pPr/>
              <a:t>‹#›</a:t>
            </a:fld>
            <a:endParaRPr lang="en-US"/>
          </a:p>
        </p:txBody>
      </p:sp>
    </p:spTree>
    <p:extLst>
      <p:ext uri="{BB962C8B-B14F-4D97-AF65-F5344CB8AC3E}">
        <p14:creationId xmlns="" xmlns:p14="http://schemas.microsoft.com/office/powerpoint/2010/main" val="1182426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jfuture.org/water"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TextBox 4"/>
          <p:cNvSpPr txBox="1"/>
          <p:nvPr/>
        </p:nvSpPr>
        <p:spPr>
          <a:xfrm>
            <a:off x="203755" y="1473778"/>
            <a:ext cx="2959352" cy="2092881"/>
          </a:xfrm>
          <a:prstGeom prst="rect">
            <a:avLst/>
          </a:prstGeom>
          <a:noFill/>
        </p:spPr>
        <p:txBody>
          <a:bodyPr wrap="square" numCol="1" spcCol="0" rtlCol="0">
            <a:spAutoFit/>
          </a:bodyPr>
          <a:lstStyle/>
          <a:p>
            <a:pPr algn="just"/>
            <a:r>
              <a:rPr lang="en-US" sz="2000" b="1" dirty="0" smtClean="0"/>
              <a:t>Our</a:t>
            </a:r>
            <a:r>
              <a:rPr lang="en-US" sz="2000" b="1" dirty="0" smtClean="0">
                <a:solidFill>
                  <a:srgbClr val="FF0000"/>
                </a:solidFill>
              </a:rPr>
              <a:t> </a:t>
            </a:r>
            <a:r>
              <a:rPr lang="en-US" sz="2000" b="1" dirty="0" smtClean="0"/>
              <a:t>old</a:t>
            </a:r>
            <a:r>
              <a:rPr lang="en-US" sz="2000" b="1" dirty="0" smtClean="0">
                <a:solidFill>
                  <a:srgbClr val="FF0000"/>
                </a:solidFill>
              </a:rPr>
              <a:t> </a:t>
            </a:r>
            <a:r>
              <a:rPr lang="en-US" sz="2000" b="1" dirty="0"/>
              <a:t>p</a:t>
            </a:r>
            <a:r>
              <a:rPr lang="en-US" sz="2000" b="1" dirty="0" smtClean="0"/>
              <a:t>lumbing</a:t>
            </a:r>
          </a:p>
          <a:p>
            <a:pPr algn="just"/>
            <a:r>
              <a:rPr lang="en-US" sz="1100" dirty="0" smtClean="0"/>
              <a:t>As long as the toilet flushes and the shower drains, we rarely think about our sewers. But in parts of our city, what we flush sometimes spills into the river and streets when it rains. That’s because we have old plumbing. Parts of our sewer system were built about 100 years ago, when putting sewage in the same pipes that took </a:t>
            </a:r>
            <a:r>
              <a:rPr lang="en-US" sz="1100" dirty="0" err="1" smtClean="0"/>
              <a:t>stormwater</a:t>
            </a:r>
            <a:r>
              <a:rPr lang="en-US" sz="1100" dirty="0" smtClean="0"/>
              <a:t> off streets was the newest technology. This is called a combined sewer system. </a:t>
            </a:r>
          </a:p>
        </p:txBody>
      </p:sp>
      <p:sp>
        <p:nvSpPr>
          <p:cNvPr id="8" name="TextBox 7"/>
          <p:cNvSpPr txBox="1"/>
          <p:nvPr/>
        </p:nvSpPr>
        <p:spPr>
          <a:xfrm>
            <a:off x="203755" y="5681103"/>
            <a:ext cx="3052983" cy="2108269"/>
          </a:xfrm>
          <a:prstGeom prst="rect">
            <a:avLst/>
          </a:prstGeom>
          <a:noFill/>
        </p:spPr>
        <p:txBody>
          <a:bodyPr wrap="square" numCol="1" spcCol="274320" rtlCol="0">
            <a:spAutoFit/>
          </a:bodyPr>
          <a:lstStyle/>
          <a:p>
            <a:r>
              <a:rPr lang="en-US" sz="1800" b="1" dirty="0" smtClean="0"/>
              <a:t>Combined Sewer Problems</a:t>
            </a:r>
            <a:endParaRPr lang="en-US" sz="1800" b="1" dirty="0"/>
          </a:p>
          <a:p>
            <a:pPr marL="171450" indent="-171450" algn="just">
              <a:buFont typeface="Arial" panose="020B0604020202020204" pitchFamily="34" charset="0"/>
              <a:buChar char="•"/>
            </a:pPr>
            <a:r>
              <a:rPr lang="en-US" sz="1200" b="1" dirty="0" smtClean="0">
                <a:solidFill>
                  <a:schemeClr val="accent6">
                    <a:lumMod val="50000"/>
                  </a:schemeClr>
                </a:solidFill>
              </a:rPr>
              <a:t>Health</a:t>
            </a:r>
            <a:r>
              <a:rPr lang="en-US" sz="1100" b="1" dirty="0" smtClean="0">
                <a:solidFill>
                  <a:schemeClr val="accent6">
                    <a:lumMod val="50000"/>
                  </a:schemeClr>
                </a:solidFill>
              </a:rPr>
              <a:t>:</a:t>
            </a:r>
            <a:r>
              <a:rPr lang="en-US" sz="1100" dirty="0" smtClean="0">
                <a:solidFill>
                  <a:schemeClr val="accent6">
                    <a:lumMod val="50000"/>
                  </a:schemeClr>
                </a:solidFill>
              </a:rPr>
              <a:t> </a:t>
            </a:r>
            <a:r>
              <a:rPr lang="en-US" sz="1100" dirty="0" smtClean="0"/>
              <a:t>We can get sick if we are </a:t>
            </a:r>
            <a:r>
              <a:rPr lang="en-US" sz="1100" dirty="0"/>
              <a:t>exposed to raw </a:t>
            </a:r>
            <a:r>
              <a:rPr lang="en-US" sz="1100" dirty="0" smtClean="0"/>
              <a:t>sewage that has spilled in waterways from CSOs, or backed up into homes or streets. </a:t>
            </a:r>
          </a:p>
          <a:p>
            <a:pPr marL="171450" indent="-171450" algn="just">
              <a:buFont typeface="Arial" panose="020B0604020202020204" pitchFamily="34" charset="0"/>
              <a:buChar char="•"/>
            </a:pPr>
            <a:r>
              <a:rPr lang="en-US" sz="1200" b="1" dirty="0" smtClean="0">
                <a:solidFill>
                  <a:schemeClr val="accent6">
                    <a:lumMod val="50000"/>
                  </a:schemeClr>
                </a:solidFill>
              </a:rPr>
              <a:t>Recreation</a:t>
            </a:r>
            <a:r>
              <a:rPr lang="en-US" sz="1100" b="1" dirty="0" smtClean="0">
                <a:solidFill>
                  <a:schemeClr val="accent6">
                    <a:lumMod val="50000"/>
                  </a:schemeClr>
                </a:solidFill>
              </a:rPr>
              <a:t>:</a:t>
            </a:r>
            <a:r>
              <a:rPr lang="en-US" sz="1100" dirty="0" smtClean="0">
                <a:solidFill>
                  <a:schemeClr val="accent6">
                    <a:lumMod val="50000"/>
                  </a:schemeClr>
                </a:solidFill>
              </a:rPr>
              <a:t> </a:t>
            </a:r>
            <a:r>
              <a:rPr lang="en-US" sz="1100" dirty="0" smtClean="0"/>
              <a:t>Sewage overflows can make </a:t>
            </a:r>
            <a:r>
              <a:rPr lang="en-US" sz="1100" dirty="0"/>
              <a:t>recreation on </a:t>
            </a:r>
            <a:r>
              <a:rPr lang="en-US" sz="1100" dirty="0" smtClean="0"/>
              <a:t>rivers and streams unsafe </a:t>
            </a:r>
            <a:r>
              <a:rPr lang="en-US" sz="1100" dirty="0"/>
              <a:t>for at least </a:t>
            </a:r>
            <a:r>
              <a:rPr lang="en-US" sz="1100" dirty="0" smtClean="0"/>
              <a:t>24 to 48 </a:t>
            </a:r>
            <a:r>
              <a:rPr lang="en-US" sz="1100" dirty="0"/>
              <a:t>hours </a:t>
            </a:r>
            <a:endParaRPr lang="en-US" sz="1100" dirty="0" smtClean="0"/>
          </a:p>
          <a:p>
            <a:pPr marL="171450" indent="-171450" algn="just">
              <a:buFont typeface="Arial" panose="020B0604020202020204" pitchFamily="34" charset="0"/>
              <a:buChar char="•"/>
            </a:pPr>
            <a:r>
              <a:rPr lang="en-US" sz="1200" b="1" dirty="0" smtClean="0">
                <a:solidFill>
                  <a:schemeClr val="accent6">
                    <a:lumMod val="50000"/>
                  </a:schemeClr>
                </a:solidFill>
              </a:rPr>
              <a:t>Environment</a:t>
            </a:r>
            <a:r>
              <a:rPr lang="en-US" sz="1100" b="1" dirty="0" smtClean="0">
                <a:solidFill>
                  <a:schemeClr val="accent6">
                    <a:lumMod val="50000"/>
                  </a:schemeClr>
                </a:solidFill>
              </a:rPr>
              <a:t>:</a:t>
            </a:r>
            <a:r>
              <a:rPr lang="en-US" sz="1100" dirty="0" smtClean="0">
                <a:solidFill>
                  <a:schemeClr val="accent6">
                    <a:lumMod val="50000"/>
                  </a:schemeClr>
                </a:solidFill>
              </a:rPr>
              <a:t> </a:t>
            </a:r>
            <a:r>
              <a:rPr lang="en-US" sz="1100" dirty="0" smtClean="0"/>
              <a:t>Sewage overflows can cause </a:t>
            </a:r>
            <a:r>
              <a:rPr lang="en-US" sz="1100" dirty="0"/>
              <a:t>beach closures, </a:t>
            </a:r>
            <a:r>
              <a:rPr lang="en-US" sz="1100" dirty="0" smtClean="0"/>
              <a:t>harm aquatic </a:t>
            </a:r>
            <a:r>
              <a:rPr lang="en-US" sz="1100" dirty="0"/>
              <a:t>habitats, </a:t>
            </a:r>
            <a:r>
              <a:rPr lang="en-US" sz="1100" dirty="0" smtClean="0"/>
              <a:t>contaminate shellfish </a:t>
            </a:r>
            <a:r>
              <a:rPr lang="en-US" sz="1100" dirty="0"/>
              <a:t>beds, and </a:t>
            </a:r>
            <a:r>
              <a:rPr lang="en-US" sz="1100" dirty="0" smtClean="0"/>
              <a:t>dump lots of trash </a:t>
            </a:r>
            <a:r>
              <a:rPr lang="en-US" sz="1100" dirty="0"/>
              <a:t>into waterways.</a:t>
            </a:r>
          </a:p>
        </p:txBody>
      </p:sp>
      <p:sp>
        <p:nvSpPr>
          <p:cNvPr id="9" name="TextBox 8"/>
          <p:cNvSpPr txBox="1"/>
          <p:nvPr/>
        </p:nvSpPr>
        <p:spPr>
          <a:xfrm>
            <a:off x="3487241" y="3498709"/>
            <a:ext cx="4043447" cy="1354217"/>
          </a:xfrm>
          <a:prstGeom prst="rect">
            <a:avLst/>
          </a:prstGeom>
          <a:solidFill>
            <a:schemeClr val="accent6">
              <a:lumMod val="40000"/>
              <a:lumOff val="60000"/>
            </a:schemeClr>
          </a:solidFill>
        </p:spPr>
        <p:txBody>
          <a:bodyPr wrap="square" numCol="1" spcCol="274320" rtlCol="0">
            <a:spAutoFit/>
          </a:bodyPr>
          <a:lstStyle/>
          <a:p>
            <a:r>
              <a:rPr lang="en-US" sz="1600" b="1" dirty="0" smtClean="0">
                <a:latin typeface="Calibri" panose="020F0502020204030204" pitchFamily="34" charset="0"/>
              </a:rPr>
              <a:t>How combined sewers may cause flooding</a:t>
            </a:r>
            <a:endParaRPr lang="en-US" sz="1600" b="1" dirty="0">
              <a:latin typeface="Calibri" panose="020F0502020204030204" pitchFamily="34" charset="0"/>
            </a:endParaRPr>
          </a:p>
          <a:p>
            <a:pPr algn="just"/>
            <a:r>
              <a:rPr lang="en-US" sz="1100" dirty="0"/>
              <a:t>When sewer pipes can’t hold all of the </a:t>
            </a:r>
            <a:r>
              <a:rPr lang="en-US" sz="1100" dirty="0" err="1"/>
              <a:t>stormwater</a:t>
            </a:r>
            <a:r>
              <a:rPr lang="en-US" sz="1100" dirty="0"/>
              <a:t> rushing </a:t>
            </a:r>
            <a:r>
              <a:rPr lang="en-US" sz="1100" dirty="0" smtClean="0"/>
              <a:t>in, water can back </a:t>
            </a:r>
            <a:r>
              <a:rPr lang="en-US" sz="1100" dirty="0"/>
              <a:t>up and </a:t>
            </a:r>
            <a:r>
              <a:rPr lang="en-US" sz="1100" dirty="0" smtClean="0"/>
              <a:t>flood streets or even basements. </a:t>
            </a:r>
            <a:r>
              <a:rPr lang="en-US" sz="1100" dirty="0"/>
              <a:t>In some areas, </a:t>
            </a:r>
            <a:r>
              <a:rPr lang="en-US" sz="1100" dirty="0" smtClean="0"/>
              <a:t> floodwater </a:t>
            </a:r>
            <a:r>
              <a:rPr lang="en-US" sz="1100" dirty="0"/>
              <a:t>may be contaminated with sewage. In other areas, </a:t>
            </a:r>
            <a:r>
              <a:rPr lang="en-US" sz="1100" dirty="0" smtClean="0"/>
              <a:t>street </a:t>
            </a:r>
            <a:r>
              <a:rPr lang="en-US" sz="1100" dirty="0"/>
              <a:t>flooding can </a:t>
            </a:r>
            <a:r>
              <a:rPr lang="en-US" sz="1100" dirty="0" smtClean="0"/>
              <a:t>cause traffic jams or damage cars. </a:t>
            </a:r>
            <a:r>
              <a:rPr lang="en-US" sz="1100" dirty="0"/>
              <a:t>This means people can’t get to work, can’t get home, and may have to live in housing that is </a:t>
            </a:r>
            <a:r>
              <a:rPr lang="en-US" sz="1100" dirty="0" smtClean="0"/>
              <a:t>flooded repeatedly. </a:t>
            </a:r>
          </a:p>
        </p:txBody>
      </p:sp>
      <p:sp>
        <p:nvSpPr>
          <p:cNvPr id="13" name="TextBox 12"/>
          <p:cNvSpPr txBox="1"/>
          <p:nvPr/>
        </p:nvSpPr>
        <p:spPr>
          <a:xfrm>
            <a:off x="0" y="936714"/>
            <a:ext cx="7772400" cy="401007"/>
          </a:xfrm>
          <a:prstGeom prst="rect">
            <a:avLst/>
          </a:prstGeom>
          <a:solidFill>
            <a:schemeClr val="accent6">
              <a:lumMod val="75000"/>
            </a:schemeClr>
          </a:solidFill>
        </p:spPr>
        <p:txBody>
          <a:bodyPr wrap="square" rtlCol="0">
            <a:spAutoFit/>
          </a:bodyPr>
          <a:lstStyle/>
          <a:p>
            <a:r>
              <a:rPr lang="en-US" sz="2000" dirty="0" smtClean="0">
                <a:solidFill>
                  <a:schemeClr val="bg1"/>
                </a:solidFill>
                <a:latin typeface="+mj-lt"/>
              </a:rPr>
              <a:t>   Our sewers back up into streets and spill into rivers when it rains</a:t>
            </a:r>
            <a:endParaRPr lang="en-US" sz="2000" dirty="0">
              <a:solidFill>
                <a:schemeClr val="bg1"/>
              </a:solidFill>
              <a:latin typeface="+mj-lt"/>
            </a:endParaRPr>
          </a:p>
        </p:txBody>
      </p:sp>
      <p:sp>
        <p:nvSpPr>
          <p:cNvPr id="17" name="TextBox 16"/>
          <p:cNvSpPr txBox="1"/>
          <p:nvPr/>
        </p:nvSpPr>
        <p:spPr>
          <a:xfrm>
            <a:off x="3485075" y="7376027"/>
            <a:ext cx="4043447" cy="1015663"/>
          </a:xfrm>
          <a:prstGeom prst="rect">
            <a:avLst/>
          </a:prstGeom>
          <a:solidFill>
            <a:schemeClr val="accent6">
              <a:lumMod val="20000"/>
              <a:lumOff val="80000"/>
            </a:schemeClr>
          </a:solidFill>
        </p:spPr>
        <p:txBody>
          <a:bodyPr wrap="square" numCol="1" spcCol="274320" rtlCol="0">
            <a:spAutoFit/>
          </a:bodyPr>
          <a:lstStyle/>
          <a:p>
            <a:r>
              <a:rPr lang="en-US" sz="1600" b="1" dirty="0" smtClean="0"/>
              <a:t>How raw </a:t>
            </a:r>
            <a:r>
              <a:rPr lang="en-US" sz="1600" b="1" dirty="0"/>
              <a:t>s</a:t>
            </a:r>
            <a:r>
              <a:rPr lang="en-US" sz="1600" b="1" dirty="0" smtClean="0"/>
              <a:t>ewage </a:t>
            </a:r>
            <a:r>
              <a:rPr lang="en-US" sz="1600" b="1" dirty="0"/>
              <a:t>c</a:t>
            </a:r>
            <a:r>
              <a:rPr lang="en-US" sz="1600" b="1" dirty="0" smtClean="0"/>
              <a:t>an </a:t>
            </a:r>
            <a:r>
              <a:rPr lang="en-US" sz="1600" b="1" dirty="0"/>
              <a:t>m</a:t>
            </a:r>
            <a:r>
              <a:rPr lang="en-US" sz="1600" b="1" dirty="0" smtClean="0"/>
              <a:t>ake </a:t>
            </a:r>
            <a:r>
              <a:rPr lang="en-US" sz="1600" b="1" dirty="0"/>
              <a:t>y</a:t>
            </a:r>
            <a:r>
              <a:rPr lang="en-US" sz="1600" b="1" dirty="0" smtClean="0"/>
              <a:t>ou </a:t>
            </a:r>
            <a:r>
              <a:rPr lang="en-US" sz="1600" b="1" dirty="0"/>
              <a:t>s</a:t>
            </a:r>
            <a:r>
              <a:rPr lang="en-US" sz="1600" b="1" dirty="0" smtClean="0"/>
              <a:t>ick</a:t>
            </a:r>
            <a:endParaRPr lang="en-US" sz="1600" b="1" dirty="0"/>
          </a:p>
          <a:p>
            <a:pPr algn="just"/>
            <a:r>
              <a:rPr lang="en-US" sz="1100" dirty="0"/>
              <a:t>People exposed to raw sewage can develop multiple health problems, </a:t>
            </a:r>
            <a:r>
              <a:rPr lang="en-US" sz="1100" dirty="0" smtClean="0"/>
              <a:t>including diarrhea and vomiting, and skin</a:t>
            </a:r>
            <a:r>
              <a:rPr lang="en-US" sz="1100" dirty="0"/>
              <a:t>, eye, and ear </a:t>
            </a:r>
            <a:r>
              <a:rPr lang="en-US" sz="1100" dirty="0" smtClean="0"/>
              <a:t>infections. </a:t>
            </a:r>
            <a:r>
              <a:rPr lang="en-US" sz="1100" dirty="0"/>
              <a:t>Contaminated water also may contain toxic chemicals that could </a:t>
            </a:r>
            <a:r>
              <a:rPr lang="en-US" sz="1100" dirty="0" smtClean="0"/>
              <a:t>cause short- and </a:t>
            </a:r>
            <a:r>
              <a:rPr lang="en-US" sz="1100" dirty="0"/>
              <a:t>long-term health risks. </a:t>
            </a:r>
          </a:p>
        </p:txBody>
      </p:sp>
      <p:sp>
        <p:nvSpPr>
          <p:cNvPr id="22" name="TextBox 21"/>
          <p:cNvSpPr txBox="1"/>
          <p:nvPr/>
        </p:nvSpPr>
        <p:spPr>
          <a:xfrm>
            <a:off x="414204" y="8057756"/>
            <a:ext cx="2748903" cy="1200329"/>
          </a:xfrm>
          <a:prstGeom prst="rect">
            <a:avLst/>
          </a:prstGeom>
          <a:noFill/>
        </p:spPr>
        <p:txBody>
          <a:bodyPr wrap="square" rtlCol="0">
            <a:spAutoFit/>
          </a:bodyPr>
          <a:lstStyle/>
          <a:p>
            <a:pPr algn="just"/>
            <a:r>
              <a:rPr lang="en-US" sz="1200" dirty="0" smtClean="0"/>
              <a:t>For more information about combined sewers, call (609) 393-0008 ext. 110 or visit </a:t>
            </a:r>
            <a:r>
              <a:rPr lang="en-US" sz="1200" dirty="0" smtClean="0">
                <a:hlinkClick r:id="rId2"/>
              </a:rPr>
              <a:t>www.njfuture.org/water</a:t>
            </a:r>
            <a:r>
              <a:rPr lang="en-US" sz="1200" dirty="0" smtClean="0"/>
              <a:t>. You also can contact your local community groups to see if they are involved with the Urban Waters Solutions Initiative.</a:t>
            </a:r>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87241" y="1362949"/>
            <a:ext cx="4075621" cy="1848055"/>
          </a:xfrm>
          <a:prstGeom prst="rect">
            <a:avLst/>
          </a:prstGeom>
        </p:spPr>
      </p:pic>
      <p:sp>
        <p:nvSpPr>
          <p:cNvPr id="18" name="TextBox 17"/>
          <p:cNvSpPr txBox="1"/>
          <p:nvPr/>
        </p:nvSpPr>
        <p:spPr>
          <a:xfrm>
            <a:off x="3506153" y="8487864"/>
            <a:ext cx="4043447" cy="1015663"/>
          </a:xfrm>
          <a:prstGeom prst="rect">
            <a:avLst/>
          </a:prstGeom>
          <a:solidFill>
            <a:schemeClr val="accent6">
              <a:lumMod val="20000"/>
              <a:lumOff val="80000"/>
            </a:schemeClr>
          </a:solidFill>
        </p:spPr>
        <p:txBody>
          <a:bodyPr wrap="square" numCol="1" spcCol="274320" rtlCol="0">
            <a:spAutoFit/>
          </a:bodyPr>
          <a:lstStyle/>
          <a:p>
            <a:r>
              <a:rPr lang="en-US" sz="1600" b="1" dirty="0" smtClean="0">
                <a:latin typeface="Calibri" panose="020F0502020204030204" pitchFamily="34" charset="0"/>
              </a:rPr>
              <a:t>Who is most affected in your community?</a:t>
            </a:r>
            <a:endParaRPr lang="en-US" sz="1600" dirty="0">
              <a:latin typeface="Calibri" panose="020F0502020204030204" pitchFamily="34" charset="0"/>
            </a:endParaRPr>
          </a:p>
          <a:p>
            <a:pPr marL="171450" indent="-171450" algn="just">
              <a:buFont typeface="Arial" panose="020B0604020202020204" pitchFamily="34" charset="0"/>
              <a:buChar char="•"/>
            </a:pPr>
            <a:r>
              <a:rPr lang="en-US" sz="1100" dirty="0"/>
              <a:t>Residents of </a:t>
            </a:r>
            <a:r>
              <a:rPr lang="en-US" sz="1100" dirty="0" smtClean="0"/>
              <a:t>certain flood-prone neighborhoods</a:t>
            </a:r>
          </a:p>
          <a:p>
            <a:pPr marL="171450" indent="-171450" algn="just">
              <a:buFont typeface="Arial" panose="020B0604020202020204" pitchFamily="34" charset="0"/>
              <a:buChar char="•"/>
            </a:pPr>
            <a:r>
              <a:rPr lang="en-US" sz="1100" dirty="0" smtClean="0"/>
              <a:t>Commuters who must travel through flood-prone streets</a:t>
            </a:r>
          </a:p>
          <a:p>
            <a:pPr marL="171450" indent="-171450" algn="just">
              <a:buFont typeface="Arial" panose="020B0604020202020204" pitchFamily="34" charset="0"/>
              <a:buChar char="•"/>
            </a:pPr>
            <a:r>
              <a:rPr lang="en-US" sz="1100" dirty="0" smtClean="0"/>
              <a:t>Children and others who play in contaminated floodwaters</a:t>
            </a:r>
          </a:p>
          <a:p>
            <a:pPr marL="171450" indent="-171450" algn="just">
              <a:buFont typeface="Arial" panose="020B0604020202020204" pitchFamily="34" charset="0"/>
              <a:buChar char="•"/>
            </a:pPr>
            <a:r>
              <a:rPr lang="en-US" sz="1100" dirty="0" smtClean="0"/>
              <a:t>Anglers and others who use waterways with CSO outfalls</a:t>
            </a:r>
            <a:endParaRPr lang="en-US" sz="1050" dirty="0"/>
          </a:p>
        </p:txBody>
      </p:sp>
      <p:grpSp>
        <p:nvGrpSpPr>
          <p:cNvPr id="7" name="Group 6"/>
          <p:cNvGrpSpPr/>
          <p:nvPr/>
        </p:nvGrpSpPr>
        <p:grpSpPr>
          <a:xfrm>
            <a:off x="0" y="9651747"/>
            <a:ext cx="7772400" cy="278761"/>
            <a:chOff x="0" y="9651747"/>
            <a:chExt cx="7772400" cy="278761"/>
          </a:xfrm>
        </p:grpSpPr>
        <p:sp>
          <p:nvSpPr>
            <p:cNvPr id="24" name="TextBox 23"/>
            <p:cNvSpPr txBox="1"/>
            <p:nvPr/>
          </p:nvSpPr>
          <p:spPr>
            <a:xfrm>
              <a:off x="0" y="9651747"/>
              <a:ext cx="7772400" cy="278761"/>
            </a:xfrm>
            <a:prstGeom prst="rect">
              <a:avLst/>
            </a:prstGeom>
            <a:solidFill>
              <a:schemeClr val="accent6">
                <a:lumMod val="75000"/>
              </a:schemeClr>
            </a:solidFill>
          </p:spPr>
          <p:txBody>
            <a:bodyPr wrap="square" rtlCol="0">
              <a:spAutoFit/>
            </a:bodyPr>
            <a:lstStyle/>
            <a:p>
              <a:pPr algn="r"/>
              <a:endParaRPr lang="en-US" sz="1000" dirty="0">
                <a:solidFill>
                  <a:schemeClr val="bg1"/>
                </a:solidFill>
              </a:endParaRPr>
            </a:p>
          </p:txBody>
        </p:sp>
        <p:sp>
          <p:nvSpPr>
            <p:cNvPr id="6" name="TextBox 5"/>
            <p:cNvSpPr txBox="1"/>
            <p:nvPr/>
          </p:nvSpPr>
          <p:spPr>
            <a:xfrm>
              <a:off x="581844" y="9668016"/>
              <a:ext cx="6608712" cy="246221"/>
            </a:xfrm>
            <a:prstGeom prst="rect">
              <a:avLst/>
            </a:prstGeom>
            <a:noFill/>
          </p:spPr>
          <p:txBody>
            <a:bodyPr wrap="square" rtlCol="0">
              <a:spAutoFit/>
            </a:bodyPr>
            <a:lstStyle/>
            <a:p>
              <a:r>
                <a:rPr lang="en-US" sz="1000" dirty="0">
                  <a:solidFill>
                    <a:schemeClr val="bg1"/>
                  </a:solidFill>
                </a:rPr>
                <a:t> For more information and links to resources, check out the Urban Waters Solutions Initiative: www.njfuture.org/water  </a:t>
              </a:r>
            </a:p>
          </p:txBody>
        </p:sp>
      </p:grpSp>
      <p:sp>
        <p:nvSpPr>
          <p:cNvPr id="19" name="TextBox 18"/>
          <p:cNvSpPr txBox="1"/>
          <p:nvPr/>
        </p:nvSpPr>
        <p:spPr>
          <a:xfrm>
            <a:off x="3396372" y="3160155"/>
            <a:ext cx="4166490" cy="338554"/>
          </a:xfrm>
          <a:prstGeom prst="rect">
            <a:avLst/>
          </a:prstGeom>
          <a:noFill/>
        </p:spPr>
        <p:txBody>
          <a:bodyPr wrap="square" rtlCol="0">
            <a:spAutoFit/>
          </a:bodyPr>
          <a:lstStyle/>
          <a:p>
            <a:r>
              <a:rPr lang="en-US" sz="800" dirty="0" smtClean="0"/>
              <a:t>This is how a combined sewer system works when it’s dry and when it’s raining or snowing. Graphic courtesy of U.S. Environmental Protection Agency. </a:t>
            </a:r>
            <a:endParaRPr lang="en-US" sz="800" dirty="0"/>
          </a:p>
        </p:txBody>
      </p:sp>
      <p:pic>
        <p:nvPicPr>
          <p:cNvPr id="10" name="Picture 9"/>
          <p:cNvPicPr>
            <a:picLocks noChangeAspect="1"/>
          </p:cNvPicPr>
          <p:nvPr/>
        </p:nvPicPr>
        <p:blipFill rotWithShape="1">
          <a:blip r:embed="rId4" cstate="print">
            <a:extLst>
              <a:ext uri="{28A0092B-C50C-407E-A947-70E740481C1C}">
                <a14:useLocalDpi xmlns="" xmlns:a14="http://schemas.microsoft.com/office/drawing/2010/main" val="0"/>
              </a:ext>
            </a:extLst>
          </a:blip>
          <a:srcRect r="14606" b="26320"/>
          <a:stretch/>
        </p:blipFill>
        <p:spPr>
          <a:xfrm>
            <a:off x="3487241" y="4972659"/>
            <a:ext cx="2151428" cy="2032449"/>
          </a:xfrm>
          <a:prstGeom prst="rect">
            <a:avLst/>
          </a:prstGeom>
          <a:ln w="50800">
            <a:noFill/>
          </a:ln>
        </p:spPr>
      </p:pic>
      <p:pic>
        <p:nvPicPr>
          <p:cNvPr id="11" name="Picture 10"/>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535881" y="4972659"/>
            <a:ext cx="1995467" cy="2034582"/>
          </a:xfrm>
          <a:prstGeom prst="rect">
            <a:avLst/>
          </a:prstGeom>
          <a:ln w="12700">
            <a:solidFill>
              <a:schemeClr val="bg1"/>
            </a:solidFill>
          </a:ln>
        </p:spPr>
      </p:pic>
      <p:sp>
        <p:nvSpPr>
          <p:cNvPr id="25" name="TextBox 24"/>
          <p:cNvSpPr txBox="1"/>
          <p:nvPr/>
        </p:nvSpPr>
        <p:spPr>
          <a:xfrm>
            <a:off x="3423554" y="6981514"/>
            <a:ext cx="4166490" cy="338554"/>
          </a:xfrm>
          <a:prstGeom prst="rect">
            <a:avLst/>
          </a:prstGeom>
          <a:noFill/>
        </p:spPr>
        <p:txBody>
          <a:bodyPr wrap="square" rtlCol="0">
            <a:spAutoFit/>
          </a:bodyPr>
          <a:lstStyle/>
          <a:p>
            <a:r>
              <a:rPr lang="en-US" sz="800" dirty="0" smtClean="0"/>
              <a:t>Left: Street flooding in Hoboken on June 1, 2015. Right: workers washing sewage residue off the same street after the flood. Photos courtesy of Emily </a:t>
            </a:r>
            <a:r>
              <a:rPr lang="en-US" sz="800" dirty="0" err="1" smtClean="0"/>
              <a:t>Labbour</a:t>
            </a:r>
            <a:r>
              <a:rPr lang="en-US" sz="800" dirty="0" smtClean="0"/>
              <a:t>, @</a:t>
            </a:r>
            <a:r>
              <a:rPr lang="en-US" sz="800" dirty="0" err="1" smtClean="0"/>
              <a:t>hobokenemily</a:t>
            </a:r>
            <a:r>
              <a:rPr lang="en-US" sz="800" dirty="0" smtClean="0"/>
              <a:t>. </a:t>
            </a:r>
            <a:endParaRPr lang="en-US" sz="800" dirty="0"/>
          </a:p>
        </p:txBody>
      </p:sp>
      <p:sp>
        <p:nvSpPr>
          <p:cNvPr id="15" name="TextBox 14"/>
          <p:cNvSpPr txBox="1"/>
          <p:nvPr/>
        </p:nvSpPr>
        <p:spPr>
          <a:xfrm>
            <a:off x="211771" y="3551513"/>
            <a:ext cx="3000065" cy="1923604"/>
          </a:xfrm>
          <a:prstGeom prst="rect">
            <a:avLst/>
          </a:prstGeom>
          <a:noFill/>
        </p:spPr>
        <p:txBody>
          <a:bodyPr wrap="square" rtlCol="0">
            <a:spAutoFit/>
          </a:bodyPr>
          <a:lstStyle/>
          <a:p>
            <a:r>
              <a:rPr lang="en-US" sz="2000" b="1" dirty="0" smtClean="0"/>
              <a:t>What is a CSO?</a:t>
            </a:r>
          </a:p>
          <a:p>
            <a:pPr algn="just"/>
            <a:r>
              <a:rPr lang="en-US" sz="1100" dirty="0" smtClean="0"/>
              <a:t>During </a:t>
            </a:r>
            <a:r>
              <a:rPr lang="en-US" sz="1100" dirty="0"/>
              <a:t>dry weather, </a:t>
            </a:r>
            <a:r>
              <a:rPr lang="en-US" sz="1100" dirty="0" smtClean="0"/>
              <a:t>combined sewer pipes take </a:t>
            </a:r>
            <a:r>
              <a:rPr lang="en-US" sz="1100" dirty="0"/>
              <a:t>sewage to the treatment plant. W</a:t>
            </a:r>
            <a:r>
              <a:rPr lang="en-US" sz="1100" dirty="0" smtClean="0"/>
              <a:t>hen </a:t>
            </a:r>
            <a:r>
              <a:rPr lang="en-US" sz="1100" dirty="0"/>
              <a:t>it rains or snow melts, the </a:t>
            </a:r>
            <a:r>
              <a:rPr lang="en-US" sz="1100" dirty="0" smtClean="0"/>
              <a:t>same pipes have to handle all that extra water as well. Sometimes they can’t. </a:t>
            </a:r>
            <a:r>
              <a:rPr lang="en-US" sz="1100" dirty="0"/>
              <a:t>When </a:t>
            </a:r>
            <a:r>
              <a:rPr lang="en-US" sz="1100" dirty="0" smtClean="0"/>
              <a:t>the pipes get too full, </a:t>
            </a:r>
            <a:r>
              <a:rPr lang="en-US" sz="1100" dirty="0"/>
              <a:t>the sewage-contaminated water spills </a:t>
            </a:r>
            <a:r>
              <a:rPr lang="en-US" sz="1100" dirty="0" smtClean="0"/>
              <a:t>out through huge pipes into </a:t>
            </a:r>
            <a:r>
              <a:rPr lang="en-US" sz="1100" dirty="0"/>
              <a:t>our waterways. These </a:t>
            </a:r>
            <a:r>
              <a:rPr lang="en-US" sz="1100" dirty="0" smtClean="0"/>
              <a:t>pipes, or outfalls, </a:t>
            </a:r>
            <a:r>
              <a:rPr lang="en-US" sz="1100" dirty="0"/>
              <a:t>are called </a:t>
            </a:r>
            <a:r>
              <a:rPr lang="en-US" sz="1100" dirty="0" smtClean="0"/>
              <a:t>combined sewer overflows, or CSOs</a:t>
            </a:r>
            <a:r>
              <a:rPr lang="en-US" sz="1100" dirty="0"/>
              <a:t>. In New Jersey, 21 </a:t>
            </a:r>
            <a:r>
              <a:rPr lang="en-US" sz="1100" dirty="0" smtClean="0"/>
              <a:t>communities have them</a:t>
            </a:r>
            <a:r>
              <a:rPr lang="en-US" sz="1100" dirty="0" smtClean="0">
                <a:solidFill>
                  <a:srgbClr val="FF0000"/>
                </a:solidFill>
              </a:rPr>
              <a:t>.  </a:t>
            </a:r>
            <a:endParaRPr lang="en-US" dirty="0">
              <a:solidFill>
                <a:srgbClr val="FF0000"/>
              </a:solidFill>
            </a:endParaRPr>
          </a:p>
        </p:txBody>
      </p:sp>
      <p:sp>
        <p:nvSpPr>
          <p:cNvPr id="21" name="TextBox 20"/>
          <p:cNvSpPr txBox="1"/>
          <p:nvPr/>
        </p:nvSpPr>
        <p:spPr>
          <a:xfrm>
            <a:off x="158321" y="96793"/>
            <a:ext cx="7404541" cy="830997"/>
          </a:xfrm>
          <a:prstGeom prst="rect">
            <a:avLst/>
          </a:prstGeom>
          <a:noFill/>
        </p:spPr>
        <p:txBody>
          <a:bodyPr wrap="square" rtlCol="0">
            <a:spAutoFit/>
          </a:bodyPr>
          <a:lstStyle/>
          <a:p>
            <a:r>
              <a:rPr lang="en-US" sz="4800" b="1" dirty="0" smtClean="0">
                <a:cs typeface="Segoe UI" panose="020B0502040204020203" pitchFamily="34" charset="0"/>
              </a:rPr>
              <a:t>Our city’s </a:t>
            </a:r>
            <a:r>
              <a:rPr lang="en-US" sz="4800" b="1" dirty="0">
                <a:cs typeface="Segoe UI" panose="020B0502040204020203" pitchFamily="34" charset="0"/>
              </a:rPr>
              <a:t>p</a:t>
            </a:r>
            <a:r>
              <a:rPr lang="en-US" sz="4800" b="1" dirty="0" smtClean="0">
                <a:cs typeface="Segoe UI" panose="020B0502040204020203" pitchFamily="34" charset="0"/>
              </a:rPr>
              <a:t>lumbing </a:t>
            </a:r>
            <a:r>
              <a:rPr lang="en-US" sz="4800" b="1" dirty="0">
                <a:cs typeface="Segoe UI" panose="020B0502040204020203" pitchFamily="34" charset="0"/>
              </a:rPr>
              <a:t>p</a:t>
            </a:r>
            <a:r>
              <a:rPr lang="en-US" sz="4800" b="1" dirty="0" smtClean="0">
                <a:cs typeface="Segoe UI" panose="020B0502040204020203" pitchFamily="34" charset="0"/>
              </a:rPr>
              <a:t>roblem</a:t>
            </a:r>
            <a:endParaRPr lang="en-US" sz="4800" b="1" dirty="0">
              <a:cs typeface="Segoe UI" panose="020B0502040204020203" pitchFamily="34" charset="0"/>
            </a:endParaRPr>
          </a:p>
        </p:txBody>
      </p:sp>
    </p:spTree>
    <p:extLst>
      <p:ext uri="{BB962C8B-B14F-4D97-AF65-F5344CB8AC3E}">
        <p14:creationId xmlns="" xmlns:p14="http://schemas.microsoft.com/office/powerpoint/2010/main" val="2006218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TextBox 3"/>
          <p:cNvSpPr txBox="1"/>
          <p:nvPr/>
        </p:nvSpPr>
        <p:spPr>
          <a:xfrm>
            <a:off x="158853" y="167272"/>
            <a:ext cx="7404541" cy="769441"/>
          </a:xfrm>
          <a:prstGeom prst="rect">
            <a:avLst/>
          </a:prstGeom>
          <a:noFill/>
        </p:spPr>
        <p:txBody>
          <a:bodyPr wrap="square" rtlCol="0">
            <a:spAutoFit/>
          </a:bodyPr>
          <a:lstStyle/>
          <a:p>
            <a:r>
              <a:rPr lang="en-US" sz="4400" b="1" dirty="0" smtClean="0">
                <a:latin typeface="Segoe UI" panose="020B0502040204020203" pitchFamily="34" charset="0"/>
                <a:cs typeface="Segoe UI" panose="020B0502040204020203" pitchFamily="34" charset="0"/>
              </a:rPr>
              <a:t>What you can do to help</a:t>
            </a:r>
            <a:endParaRPr lang="en-US" sz="4400" b="1" dirty="0">
              <a:latin typeface="Segoe UI" panose="020B0502040204020203" pitchFamily="34" charset="0"/>
              <a:cs typeface="Segoe UI" panose="020B0502040204020203" pitchFamily="34" charset="0"/>
            </a:endParaRPr>
          </a:p>
        </p:txBody>
      </p:sp>
      <p:sp>
        <p:nvSpPr>
          <p:cNvPr id="9" name="TextBox 8"/>
          <p:cNvSpPr txBox="1"/>
          <p:nvPr/>
        </p:nvSpPr>
        <p:spPr>
          <a:xfrm>
            <a:off x="240927" y="1500212"/>
            <a:ext cx="4043447" cy="1523494"/>
          </a:xfrm>
          <a:prstGeom prst="rect">
            <a:avLst/>
          </a:prstGeom>
          <a:solidFill>
            <a:srgbClr val="F4F9F1"/>
          </a:solidFill>
        </p:spPr>
        <p:txBody>
          <a:bodyPr wrap="square" numCol="1" spcCol="274320" rtlCol="0">
            <a:spAutoFit/>
          </a:bodyPr>
          <a:lstStyle/>
          <a:p>
            <a:r>
              <a:rPr lang="en-US" sz="1600" b="1" dirty="0" smtClean="0">
                <a:latin typeface="Calibri" panose="020F0502020204030204" pitchFamily="34" charset="0"/>
                <a:ea typeface="Adobe Song Std L" panose="02020300000000000000" pitchFamily="18" charset="-128"/>
              </a:rPr>
              <a:t>Fixing the problem</a:t>
            </a:r>
            <a:endParaRPr lang="en-US" sz="1600" b="1" dirty="0">
              <a:latin typeface="Calibri" panose="020F0502020204030204" pitchFamily="34" charset="0"/>
              <a:ea typeface="Adobe Song Std L" panose="02020300000000000000" pitchFamily="18" charset="-128"/>
            </a:endParaRPr>
          </a:p>
          <a:p>
            <a:pPr algn="just"/>
            <a:r>
              <a:rPr lang="en-US" sz="1100" dirty="0"/>
              <a:t>New Jersey </a:t>
            </a:r>
            <a:r>
              <a:rPr lang="en-US" sz="1100" dirty="0" smtClean="0"/>
              <a:t>cities already have done some work to reduce overflows. But they now must make more dramatic changes. </a:t>
            </a:r>
            <a:r>
              <a:rPr lang="en-US" sz="1100" dirty="0"/>
              <a:t>In early 2015, New Jersey’s Dept. of Environmental Protection issued new permits to </a:t>
            </a:r>
            <a:r>
              <a:rPr lang="en-US" sz="1100" dirty="0" smtClean="0"/>
              <a:t>the 25 </a:t>
            </a:r>
            <a:r>
              <a:rPr lang="en-US" sz="1100" dirty="0"/>
              <a:t>communities and sewage treatment plants </a:t>
            </a:r>
            <a:r>
              <a:rPr lang="en-US" sz="1100" dirty="0" smtClean="0"/>
              <a:t>that </a:t>
            </a:r>
            <a:r>
              <a:rPr lang="en-US" sz="1100" dirty="0"/>
              <a:t>have CSOs. </a:t>
            </a:r>
            <a:r>
              <a:rPr lang="en-US" sz="1100" dirty="0" smtClean="0"/>
              <a:t>These entities must develop </a:t>
            </a:r>
            <a:r>
              <a:rPr lang="en-US" sz="1100" dirty="0"/>
              <a:t>a long-term </a:t>
            </a:r>
            <a:r>
              <a:rPr lang="en-US" sz="1100" dirty="0" smtClean="0"/>
              <a:t>plan </a:t>
            </a:r>
            <a:r>
              <a:rPr lang="en-US" sz="1100" dirty="0"/>
              <a:t>that outlines how </a:t>
            </a:r>
            <a:r>
              <a:rPr lang="en-US" sz="1100" dirty="0" smtClean="0"/>
              <a:t>they will </a:t>
            </a:r>
            <a:r>
              <a:rPr lang="en-US" sz="1100" dirty="0"/>
              <a:t>reduce or eliminate </a:t>
            </a:r>
            <a:r>
              <a:rPr lang="en-US" sz="1100" dirty="0" smtClean="0"/>
              <a:t>overflows</a:t>
            </a:r>
            <a:r>
              <a:rPr lang="en-US" sz="1100" dirty="0"/>
              <a:t>. C</a:t>
            </a:r>
            <a:r>
              <a:rPr lang="en-US" sz="1100" dirty="0" smtClean="0"/>
              <a:t>ities </a:t>
            </a:r>
            <a:r>
              <a:rPr lang="en-US" sz="1100" dirty="0"/>
              <a:t>and sewage </a:t>
            </a:r>
            <a:r>
              <a:rPr lang="en-US" sz="1100" dirty="0" smtClean="0"/>
              <a:t>plants also must measure how often overflows occur.</a:t>
            </a:r>
          </a:p>
        </p:txBody>
      </p:sp>
      <p:sp>
        <p:nvSpPr>
          <p:cNvPr id="10" name="TextBox 9"/>
          <p:cNvSpPr txBox="1"/>
          <p:nvPr/>
        </p:nvSpPr>
        <p:spPr>
          <a:xfrm>
            <a:off x="235536" y="8066248"/>
            <a:ext cx="4043447" cy="1184940"/>
          </a:xfrm>
          <a:prstGeom prst="rect">
            <a:avLst/>
          </a:prstGeom>
          <a:solidFill>
            <a:srgbClr val="97C777"/>
          </a:solidFill>
        </p:spPr>
        <p:txBody>
          <a:bodyPr wrap="square" numCol="1" spcCol="274320" rtlCol="0">
            <a:spAutoFit/>
          </a:bodyPr>
          <a:lstStyle/>
          <a:p>
            <a:r>
              <a:rPr lang="en-US" sz="1600" b="1" dirty="0">
                <a:latin typeface="Calibri" panose="020F0502020204030204" pitchFamily="34" charset="0"/>
              </a:rPr>
              <a:t>What c</a:t>
            </a:r>
            <a:r>
              <a:rPr lang="en-US" sz="1600" b="1" dirty="0" smtClean="0">
                <a:latin typeface="Calibri" panose="020F0502020204030204" pitchFamily="34" charset="0"/>
              </a:rPr>
              <a:t>an </a:t>
            </a:r>
            <a:r>
              <a:rPr lang="en-US" sz="1600" b="1" dirty="0">
                <a:latin typeface="Calibri" panose="020F0502020204030204" pitchFamily="34" charset="0"/>
              </a:rPr>
              <a:t>y</a:t>
            </a:r>
            <a:r>
              <a:rPr lang="en-US" sz="1600" b="1" dirty="0" smtClean="0">
                <a:latin typeface="Calibri" panose="020F0502020204030204" pitchFamily="34" charset="0"/>
              </a:rPr>
              <a:t>ou </a:t>
            </a:r>
            <a:r>
              <a:rPr lang="en-US" sz="1600" b="1" dirty="0">
                <a:latin typeface="Calibri" panose="020F0502020204030204" pitchFamily="34" charset="0"/>
              </a:rPr>
              <a:t>d</a:t>
            </a:r>
            <a:r>
              <a:rPr lang="en-US" sz="1600" b="1" dirty="0" smtClean="0">
                <a:latin typeface="Calibri" panose="020F0502020204030204" pitchFamily="34" charset="0"/>
              </a:rPr>
              <a:t>o </a:t>
            </a:r>
            <a:r>
              <a:rPr lang="en-US" sz="1600" b="1" dirty="0">
                <a:latin typeface="Calibri" panose="020F0502020204030204" pitchFamily="34" charset="0"/>
              </a:rPr>
              <a:t>t</a:t>
            </a:r>
            <a:r>
              <a:rPr lang="en-US" sz="1600" b="1" dirty="0" smtClean="0">
                <a:latin typeface="Calibri" panose="020F0502020204030204" pitchFamily="34" charset="0"/>
              </a:rPr>
              <a:t>o </a:t>
            </a:r>
            <a:r>
              <a:rPr lang="en-US" sz="1600" b="1" dirty="0">
                <a:latin typeface="Calibri" panose="020F0502020204030204" pitchFamily="34" charset="0"/>
              </a:rPr>
              <a:t>h</a:t>
            </a:r>
            <a:r>
              <a:rPr lang="en-US" sz="1600" b="1" dirty="0" smtClean="0">
                <a:latin typeface="Calibri" panose="020F0502020204030204" pitchFamily="34" charset="0"/>
              </a:rPr>
              <a:t>elp?</a:t>
            </a:r>
            <a:endParaRPr lang="en-US" sz="1600" dirty="0">
              <a:latin typeface="Calibri" panose="020F0502020204030204" pitchFamily="34" charset="0"/>
            </a:endParaRPr>
          </a:p>
          <a:p>
            <a:pPr algn="just"/>
            <a:r>
              <a:rPr lang="en-US" sz="1100" dirty="0"/>
              <a:t>Every drop counts. </a:t>
            </a:r>
            <a:r>
              <a:rPr lang="en-US" sz="1100" dirty="0" smtClean="0"/>
              <a:t>Everyone can </a:t>
            </a:r>
            <a:r>
              <a:rPr lang="en-US" sz="1100" dirty="0"/>
              <a:t>help by doing simple things to their property that </a:t>
            </a:r>
            <a:r>
              <a:rPr lang="en-US" sz="1100" dirty="0" smtClean="0"/>
              <a:t>reduce </a:t>
            </a:r>
            <a:r>
              <a:rPr lang="en-US" sz="1100" dirty="0"/>
              <a:t>the amount of water </a:t>
            </a:r>
            <a:r>
              <a:rPr lang="en-US" sz="1100" dirty="0" smtClean="0"/>
              <a:t>flooding into </a:t>
            </a:r>
            <a:r>
              <a:rPr lang="en-US" sz="1100" dirty="0"/>
              <a:t>the sewer. This includes </a:t>
            </a:r>
            <a:r>
              <a:rPr lang="en-US" sz="1100" dirty="0" smtClean="0"/>
              <a:t>reducing how much water you </a:t>
            </a:r>
            <a:r>
              <a:rPr lang="en-US" sz="1100" dirty="0"/>
              <a:t>use, planting </a:t>
            </a:r>
            <a:r>
              <a:rPr lang="en-US" sz="1100" dirty="0" smtClean="0"/>
              <a:t>trees, </a:t>
            </a:r>
            <a:r>
              <a:rPr lang="en-US" sz="1100" dirty="0"/>
              <a:t>redirecting downspouts to rain barrels or </a:t>
            </a:r>
            <a:r>
              <a:rPr lang="en-US" sz="1100" dirty="0" smtClean="0"/>
              <a:t>planters, </a:t>
            </a:r>
            <a:r>
              <a:rPr lang="en-US" sz="1100" dirty="0"/>
              <a:t>removing concrete </a:t>
            </a:r>
            <a:r>
              <a:rPr lang="en-US" sz="1100" dirty="0" smtClean="0"/>
              <a:t>from yards</a:t>
            </a:r>
            <a:r>
              <a:rPr lang="en-US" sz="1100" dirty="0"/>
              <a:t>, and supporting </a:t>
            </a:r>
            <a:r>
              <a:rPr lang="en-US" sz="1100" dirty="0" smtClean="0"/>
              <a:t>water infrastructure </a:t>
            </a:r>
            <a:r>
              <a:rPr lang="en-US" sz="1100" dirty="0"/>
              <a:t>projects. </a:t>
            </a:r>
          </a:p>
        </p:txBody>
      </p:sp>
      <p:sp>
        <p:nvSpPr>
          <p:cNvPr id="13" name="TextBox 12"/>
          <p:cNvSpPr txBox="1"/>
          <p:nvPr/>
        </p:nvSpPr>
        <p:spPr>
          <a:xfrm>
            <a:off x="0" y="936714"/>
            <a:ext cx="7772400" cy="400110"/>
          </a:xfrm>
          <a:prstGeom prst="rect">
            <a:avLst/>
          </a:prstGeom>
          <a:solidFill>
            <a:schemeClr val="accent6">
              <a:lumMod val="75000"/>
            </a:schemeClr>
          </a:solidFill>
        </p:spPr>
        <p:txBody>
          <a:bodyPr wrap="square" rtlCol="0">
            <a:spAutoFit/>
          </a:bodyPr>
          <a:lstStyle/>
          <a:p>
            <a:r>
              <a:rPr lang="en-US" sz="2000" dirty="0" smtClean="0">
                <a:solidFill>
                  <a:schemeClr val="bg1"/>
                </a:solidFill>
                <a:latin typeface="Calibri Light" panose="020F0302020204030204" pitchFamily="34" charset="0"/>
              </a:rPr>
              <a:t>    Every </a:t>
            </a:r>
            <a:r>
              <a:rPr lang="en-US" sz="2000" dirty="0">
                <a:solidFill>
                  <a:schemeClr val="bg1"/>
                </a:solidFill>
                <a:latin typeface="Calibri Light" panose="020F0302020204030204" pitchFamily="34" charset="0"/>
              </a:rPr>
              <a:t>raindrop that doesn’t go </a:t>
            </a:r>
            <a:r>
              <a:rPr lang="en-US" sz="2000" dirty="0" smtClean="0">
                <a:solidFill>
                  <a:schemeClr val="bg1"/>
                </a:solidFill>
                <a:latin typeface="Calibri Light" panose="020F0302020204030204" pitchFamily="34" charset="0"/>
              </a:rPr>
              <a:t>down the drain helps </a:t>
            </a:r>
            <a:r>
              <a:rPr lang="en-US" sz="2000" dirty="0">
                <a:solidFill>
                  <a:schemeClr val="bg1"/>
                </a:solidFill>
                <a:latin typeface="Calibri Light" panose="020F0302020204030204" pitchFamily="34" charset="0"/>
              </a:rPr>
              <a:t>stop overflows</a:t>
            </a:r>
          </a:p>
        </p:txBody>
      </p:sp>
      <p:sp>
        <p:nvSpPr>
          <p:cNvPr id="17" name="TextBox 16"/>
          <p:cNvSpPr txBox="1"/>
          <p:nvPr/>
        </p:nvSpPr>
        <p:spPr>
          <a:xfrm>
            <a:off x="212046" y="6186889"/>
            <a:ext cx="4043447" cy="1523494"/>
          </a:xfrm>
          <a:prstGeom prst="rect">
            <a:avLst/>
          </a:prstGeom>
          <a:solidFill>
            <a:srgbClr val="B5D8A0"/>
          </a:solidFill>
        </p:spPr>
        <p:txBody>
          <a:bodyPr wrap="square" numCol="1" spcCol="274320" rtlCol="0">
            <a:spAutoFit/>
          </a:bodyPr>
          <a:lstStyle/>
          <a:p>
            <a:r>
              <a:rPr lang="en-US" sz="1600" b="1" dirty="0" smtClean="0">
                <a:latin typeface="Calibri" panose="020F0502020204030204" pitchFamily="34" charset="0"/>
              </a:rPr>
              <a:t>What is green </a:t>
            </a:r>
            <a:r>
              <a:rPr lang="en-US" sz="1600" b="1" dirty="0">
                <a:latin typeface="Calibri" panose="020F0502020204030204" pitchFamily="34" charset="0"/>
              </a:rPr>
              <a:t>i</a:t>
            </a:r>
            <a:r>
              <a:rPr lang="en-US" sz="1600" b="1" dirty="0" smtClean="0">
                <a:latin typeface="Calibri" panose="020F0502020204030204" pitchFamily="34" charset="0"/>
              </a:rPr>
              <a:t>nfrastructure?</a:t>
            </a:r>
            <a:endParaRPr lang="en-US" sz="1600" b="1" dirty="0">
              <a:latin typeface="Calibri" panose="020F0502020204030204" pitchFamily="34" charset="0"/>
            </a:endParaRPr>
          </a:p>
          <a:p>
            <a:pPr algn="just"/>
            <a:r>
              <a:rPr lang="en-US" sz="1100" dirty="0" smtClean="0"/>
              <a:t>Green </a:t>
            </a:r>
            <a:r>
              <a:rPr lang="en-US" sz="1100" dirty="0"/>
              <a:t>infrastructure </a:t>
            </a:r>
            <a:r>
              <a:rPr lang="en-US" sz="1100" dirty="0" smtClean="0"/>
              <a:t>methods mimic nature by allowing rain to trickle into the ground rather than going </a:t>
            </a:r>
            <a:r>
              <a:rPr lang="en-US" sz="1100" dirty="0"/>
              <a:t>down the </a:t>
            </a:r>
            <a:r>
              <a:rPr lang="en-US" sz="1100" dirty="0" smtClean="0"/>
              <a:t>drain. Methods include </a:t>
            </a:r>
            <a:r>
              <a:rPr lang="en-US" sz="1100" dirty="0"/>
              <a:t>planting trees, building rain </a:t>
            </a:r>
            <a:r>
              <a:rPr lang="en-US" sz="1100" dirty="0" smtClean="0"/>
              <a:t>gardens, saving rainwater, </a:t>
            </a:r>
            <a:r>
              <a:rPr lang="en-US" sz="1100" dirty="0"/>
              <a:t>and </a:t>
            </a:r>
            <a:r>
              <a:rPr lang="en-US" sz="1100" dirty="0" smtClean="0"/>
              <a:t>installing special pavement that allows water to filter through. These methods also may help cool your neighborhood in the summer and make it more attractive. However, these methods have limitations as to how much water they can manage.</a:t>
            </a:r>
            <a:endParaRPr lang="en-US" sz="1100" dirty="0"/>
          </a:p>
        </p:txBody>
      </p:sp>
      <p:sp>
        <p:nvSpPr>
          <p:cNvPr id="22" name="TextBox 21"/>
          <p:cNvSpPr txBox="1"/>
          <p:nvPr/>
        </p:nvSpPr>
        <p:spPr>
          <a:xfrm>
            <a:off x="4395505" y="7412859"/>
            <a:ext cx="3110331" cy="1569660"/>
          </a:xfrm>
          <a:prstGeom prst="rect">
            <a:avLst/>
          </a:prstGeom>
          <a:noFill/>
        </p:spPr>
        <p:txBody>
          <a:bodyPr wrap="square" rtlCol="0">
            <a:spAutoFit/>
          </a:bodyPr>
          <a:lstStyle/>
          <a:p>
            <a:pPr algn="just"/>
            <a:r>
              <a:rPr lang="en-US" sz="1200" dirty="0" smtClean="0"/>
              <a:t>As cities make plans for fixing combined sewers and stopping overflows, you can share your ideas for what your community needs and how infrastructure repairs can help improve your neighborhood. Contact your </a:t>
            </a:r>
            <a:r>
              <a:rPr lang="en-US" sz="1200" dirty="0"/>
              <a:t>local community </a:t>
            </a:r>
            <a:r>
              <a:rPr lang="en-US" sz="1200" dirty="0" smtClean="0"/>
              <a:t>groups for new information about public comments and about the Urban </a:t>
            </a:r>
            <a:r>
              <a:rPr lang="en-US" sz="1200" dirty="0"/>
              <a:t>Waters Solutions Initiative</a:t>
            </a:r>
            <a:r>
              <a:rPr lang="en-US" sz="1200" dirty="0" smtClean="0"/>
              <a:t>. </a:t>
            </a:r>
            <a:endParaRPr lang="en-US" sz="1200" dirty="0"/>
          </a:p>
        </p:txBody>
      </p:sp>
      <p:sp>
        <p:nvSpPr>
          <p:cNvPr id="23" name="TextBox 22"/>
          <p:cNvSpPr txBox="1"/>
          <p:nvPr/>
        </p:nvSpPr>
        <p:spPr>
          <a:xfrm>
            <a:off x="4327244" y="6913183"/>
            <a:ext cx="3246855" cy="338554"/>
          </a:xfrm>
          <a:prstGeom prst="rect">
            <a:avLst/>
          </a:prstGeom>
          <a:noFill/>
        </p:spPr>
        <p:txBody>
          <a:bodyPr wrap="square" rtlCol="0">
            <a:spAutoFit/>
          </a:bodyPr>
          <a:lstStyle/>
          <a:p>
            <a:r>
              <a:rPr lang="en-US" sz="800" dirty="0" smtClean="0"/>
              <a:t>Volunteers and residents build rain barrels at a green-infrastructure workshop in Camden. </a:t>
            </a:r>
            <a:endParaRPr lang="en-US" sz="800" dirty="0"/>
          </a:p>
        </p:txBody>
      </p:sp>
      <p:sp>
        <p:nvSpPr>
          <p:cNvPr id="26" name="TextBox 25"/>
          <p:cNvSpPr txBox="1"/>
          <p:nvPr/>
        </p:nvSpPr>
        <p:spPr>
          <a:xfrm>
            <a:off x="4284374" y="3957945"/>
            <a:ext cx="3246855" cy="215444"/>
          </a:xfrm>
          <a:prstGeom prst="rect">
            <a:avLst/>
          </a:prstGeom>
          <a:noFill/>
        </p:spPr>
        <p:txBody>
          <a:bodyPr wrap="square" rtlCol="0">
            <a:spAutoFit/>
          </a:bodyPr>
          <a:lstStyle/>
          <a:p>
            <a:r>
              <a:rPr lang="en-US" sz="800" dirty="0" smtClean="0"/>
              <a:t>. </a:t>
            </a:r>
            <a:endParaRPr lang="en-US" sz="800" dirty="0"/>
          </a:p>
        </p:txBody>
      </p:sp>
      <p:pic>
        <p:nvPicPr>
          <p:cNvPr id="14" name="Picture 13"/>
          <p:cNvPicPr>
            <a:picLocks noChangeAspect="1"/>
          </p:cNvPicPr>
          <p:nvPr/>
        </p:nvPicPr>
        <p:blipFill rotWithShape="1">
          <a:blip r:embed="rId2" cstate="print">
            <a:extLst>
              <a:ext uri="{28A0092B-C50C-407E-A947-70E740481C1C}">
                <a14:useLocalDpi xmlns="" xmlns:a14="http://schemas.microsoft.com/office/drawing/2010/main" val="0"/>
              </a:ext>
            </a:extLst>
          </a:blip>
          <a:srcRect l="-1" t="18337" r="-49" b="16597"/>
          <a:stretch/>
        </p:blipFill>
        <p:spPr>
          <a:xfrm>
            <a:off x="4422485" y="1478202"/>
            <a:ext cx="3163824" cy="2743200"/>
          </a:xfrm>
          <a:prstGeom prst="rect">
            <a:avLst/>
          </a:prstGeom>
        </p:spPr>
      </p:pic>
      <p:sp>
        <p:nvSpPr>
          <p:cNvPr id="30" name="TextBox 29"/>
          <p:cNvSpPr txBox="1"/>
          <p:nvPr/>
        </p:nvSpPr>
        <p:spPr>
          <a:xfrm>
            <a:off x="4339454" y="4209687"/>
            <a:ext cx="3246855" cy="215444"/>
          </a:xfrm>
          <a:prstGeom prst="rect">
            <a:avLst/>
          </a:prstGeom>
          <a:noFill/>
        </p:spPr>
        <p:txBody>
          <a:bodyPr wrap="square" rtlCol="0">
            <a:spAutoFit/>
          </a:bodyPr>
          <a:lstStyle/>
          <a:p>
            <a:pPr algn="just"/>
            <a:r>
              <a:rPr lang="en-US" sz="800" dirty="0" smtClean="0"/>
              <a:t>Utility workers fixing pipes in Camden as part of a redevelopment project. </a:t>
            </a:r>
            <a:endParaRPr lang="en-US" sz="800" dirty="0"/>
          </a:p>
        </p:txBody>
      </p:sp>
      <p:sp>
        <p:nvSpPr>
          <p:cNvPr id="2" name="TextBox 1"/>
          <p:cNvSpPr txBox="1"/>
          <p:nvPr/>
        </p:nvSpPr>
        <p:spPr>
          <a:xfrm>
            <a:off x="257677" y="3316304"/>
            <a:ext cx="4043447" cy="1184940"/>
          </a:xfrm>
          <a:prstGeom prst="rect">
            <a:avLst/>
          </a:prstGeom>
          <a:solidFill>
            <a:schemeClr val="accent6">
              <a:lumMod val="20000"/>
              <a:lumOff val="80000"/>
            </a:schemeClr>
          </a:solidFill>
        </p:spPr>
        <p:txBody>
          <a:bodyPr wrap="square" rtlCol="0">
            <a:spAutoFit/>
          </a:bodyPr>
          <a:lstStyle/>
          <a:p>
            <a:r>
              <a:rPr lang="en-US" sz="1600" b="1" dirty="0" smtClean="0">
                <a:latin typeface="Calibri" panose="020F0502020204030204" pitchFamily="34" charset="0"/>
              </a:rPr>
              <a:t>Lessons from </a:t>
            </a:r>
            <a:r>
              <a:rPr lang="en-US" sz="1600" b="1" dirty="0">
                <a:latin typeface="Calibri" panose="020F0502020204030204" pitchFamily="34" charset="0"/>
              </a:rPr>
              <a:t>e</a:t>
            </a:r>
            <a:r>
              <a:rPr lang="en-US" sz="1600" b="1" dirty="0" smtClean="0">
                <a:latin typeface="Calibri" panose="020F0502020204030204" pitchFamily="34" charset="0"/>
              </a:rPr>
              <a:t>lsewhere</a:t>
            </a:r>
          </a:p>
          <a:p>
            <a:pPr algn="just"/>
            <a:r>
              <a:rPr lang="en-US" sz="1100" dirty="0" smtClean="0"/>
              <a:t>There is no simple solution to stopping overflows. But more than 700 communities around the U.S. have CSOs and New Jersey can learn from what already has worked. Many of those communities are using a combination of traditional </a:t>
            </a:r>
            <a:r>
              <a:rPr lang="en-US" sz="1100" dirty="0"/>
              <a:t>“gray” </a:t>
            </a:r>
            <a:r>
              <a:rPr lang="en-US" sz="1100" dirty="0" smtClean="0"/>
              <a:t>infrastructure and newer </a:t>
            </a:r>
            <a:r>
              <a:rPr lang="en-US" sz="1100" dirty="0"/>
              <a:t>“green” </a:t>
            </a:r>
            <a:r>
              <a:rPr lang="en-US" sz="1100" dirty="0" smtClean="0"/>
              <a:t>infrastructure.</a:t>
            </a:r>
            <a:endParaRPr lang="en-US" sz="1100" dirty="0"/>
          </a:p>
        </p:txBody>
      </p:sp>
      <p:sp>
        <p:nvSpPr>
          <p:cNvPr id="24" name="TextBox 23"/>
          <p:cNvSpPr txBox="1"/>
          <p:nvPr/>
        </p:nvSpPr>
        <p:spPr>
          <a:xfrm>
            <a:off x="212046" y="4818832"/>
            <a:ext cx="4043447" cy="1015663"/>
          </a:xfrm>
          <a:prstGeom prst="rect">
            <a:avLst/>
          </a:prstGeom>
          <a:solidFill>
            <a:srgbClr val="CCE5BD"/>
          </a:solidFill>
        </p:spPr>
        <p:txBody>
          <a:bodyPr wrap="square" rtlCol="0">
            <a:spAutoFit/>
          </a:bodyPr>
          <a:lstStyle/>
          <a:p>
            <a:r>
              <a:rPr lang="en-US" sz="1600" b="1" dirty="0" smtClean="0">
                <a:latin typeface="Calibri" panose="020F0502020204030204" pitchFamily="34" charset="0"/>
              </a:rPr>
              <a:t>What is gray </a:t>
            </a:r>
            <a:r>
              <a:rPr lang="en-US" sz="1600" b="1" dirty="0">
                <a:latin typeface="Calibri" panose="020F0502020204030204" pitchFamily="34" charset="0"/>
              </a:rPr>
              <a:t>i</a:t>
            </a:r>
            <a:r>
              <a:rPr lang="en-US" sz="1600" b="1" dirty="0" smtClean="0">
                <a:latin typeface="Calibri" panose="020F0502020204030204" pitchFamily="34" charset="0"/>
              </a:rPr>
              <a:t>nfrastructure?</a:t>
            </a:r>
          </a:p>
          <a:p>
            <a:pPr algn="just"/>
            <a:r>
              <a:rPr lang="en-US" sz="1100" dirty="0" smtClean="0"/>
              <a:t>Gray infrastructure is the hard, concrete and metal pipes, basins, and tunnels. This below-the-ground infrastructure is important, but requires a lot of money from users, and take a long time to build. Gray infrastructure will be a big part of the solution.</a:t>
            </a:r>
            <a:endParaRPr lang="en-US" sz="1100" dirty="0"/>
          </a:p>
        </p:txBody>
      </p:sp>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399570" y="4570546"/>
            <a:ext cx="3131659" cy="2348745"/>
          </a:xfrm>
          <a:prstGeom prst="rect">
            <a:avLst/>
          </a:prstGeom>
        </p:spPr>
      </p:pic>
      <p:grpSp>
        <p:nvGrpSpPr>
          <p:cNvPr id="31" name="Group 30"/>
          <p:cNvGrpSpPr/>
          <p:nvPr/>
        </p:nvGrpSpPr>
        <p:grpSpPr>
          <a:xfrm>
            <a:off x="0" y="9607053"/>
            <a:ext cx="7772400" cy="278761"/>
            <a:chOff x="0" y="9651747"/>
            <a:chExt cx="7772400" cy="278761"/>
          </a:xfrm>
        </p:grpSpPr>
        <p:sp>
          <p:nvSpPr>
            <p:cNvPr id="32" name="TextBox 31"/>
            <p:cNvSpPr txBox="1"/>
            <p:nvPr/>
          </p:nvSpPr>
          <p:spPr>
            <a:xfrm>
              <a:off x="0" y="9651747"/>
              <a:ext cx="7772400" cy="278761"/>
            </a:xfrm>
            <a:prstGeom prst="rect">
              <a:avLst/>
            </a:prstGeom>
            <a:solidFill>
              <a:schemeClr val="accent6">
                <a:lumMod val="75000"/>
              </a:schemeClr>
            </a:solidFill>
          </p:spPr>
          <p:txBody>
            <a:bodyPr wrap="square" rtlCol="0">
              <a:spAutoFit/>
            </a:bodyPr>
            <a:lstStyle/>
            <a:p>
              <a:pPr algn="r"/>
              <a:endParaRPr lang="en-US" sz="1000" dirty="0">
                <a:solidFill>
                  <a:schemeClr val="bg1"/>
                </a:solidFill>
              </a:endParaRPr>
            </a:p>
          </p:txBody>
        </p:sp>
        <p:sp>
          <p:nvSpPr>
            <p:cNvPr id="33" name="TextBox 32"/>
            <p:cNvSpPr txBox="1"/>
            <p:nvPr/>
          </p:nvSpPr>
          <p:spPr>
            <a:xfrm>
              <a:off x="581844" y="9668016"/>
              <a:ext cx="6608712" cy="246221"/>
            </a:xfrm>
            <a:prstGeom prst="rect">
              <a:avLst/>
            </a:prstGeom>
            <a:noFill/>
          </p:spPr>
          <p:txBody>
            <a:bodyPr wrap="square" rtlCol="0">
              <a:spAutoFit/>
            </a:bodyPr>
            <a:lstStyle/>
            <a:p>
              <a:r>
                <a:rPr lang="en-US" sz="1000" dirty="0">
                  <a:solidFill>
                    <a:schemeClr val="bg1"/>
                  </a:solidFill>
                </a:rPr>
                <a:t> For more information and links to resources, check out the Urban Waters Solutions Initiative: www.njfuture.org/water  </a:t>
              </a:r>
            </a:p>
          </p:txBody>
        </p:sp>
      </p:grpSp>
    </p:spTree>
    <p:extLst>
      <p:ext uri="{BB962C8B-B14F-4D97-AF65-F5344CB8AC3E}">
        <p14:creationId xmlns="" xmlns:p14="http://schemas.microsoft.com/office/powerpoint/2010/main" val="4078435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9F4C30C-2D62-4EFE-9C98-2733CA52113F}">
  <ds:schemaRefs>
    <ds:schemaRef ds:uri="ESRI.ArcGIS.Mapping.OfficeIntegration.PowerPointInfo"/>
  </ds:schemaRefs>
</ds:datastoreItem>
</file>

<file path=customXml/itemProps2.xml><?xml version="1.0" encoding="utf-8"?>
<ds:datastoreItem xmlns:ds="http://schemas.openxmlformats.org/officeDocument/2006/customXml" ds:itemID="{278E5AB3-D887-4F3C-98B8-6307E730AB5B}">
  <ds:schemaRefs>
    <ds:schemaRef ds:uri="ESRI.ArcGIS.Mapping.OfficeIntegration.PowerPointInfo"/>
  </ds:schemaRefs>
</ds:datastoreItem>
</file>

<file path=customXml/itemProps3.xml><?xml version="1.0" encoding="utf-8"?>
<ds:datastoreItem xmlns:ds="http://schemas.openxmlformats.org/officeDocument/2006/customXml" ds:itemID="{D81CF7EA-CDFB-4460-BFA3-7ABB1E437639}">
  <ds:schemaRefs>
    <ds:schemaRef ds:uri="ESRI.ArcGIS.Mapping.OfficeIntegration.PowerPointInfo"/>
  </ds:schemaRefs>
</ds:datastoreItem>
</file>

<file path=customXml/itemProps4.xml><?xml version="1.0" encoding="utf-8"?>
<ds:datastoreItem xmlns:ds="http://schemas.openxmlformats.org/officeDocument/2006/customXml" ds:itemID="{D4B3EE81-ED56-4E98-9A08-38335EA06605}">
  <ds:schemaRefs>
    <ds:schemaRef ds:uri="ESRI.ArcGIS.Mapping.OfficeIntegration.PowerPointInfo"/>
  </ds:schemaRefs>
</ds:datastoreItem>
</file>

<file path=customXml/itemProps5.xml><?xml version="1.0" encoding="utf-8"?>
<ds:datastoreItem xmlns:ds="http://schemas.openxmlformats.org/officeDocument/2006/customXml" ds:itemID="{A3F8944F-077F-4E3D-8FC1-2C59466E26AC}">
  <ds:schemaRefs>
    <ds:schemaRef ds:uri="ESRI.ArcGIS.Mapping.OfficeIntegration.PowerPointInfo"/>
  </ds:schemaRefs>
</ds:datastoreItem>
</file>

<file path=customXml/itemProps6.xml><?xml version="1.0" encoding="utf-8"?>
<ds:datastoreItem xmlns:ds="http://schemas.openxmlformats.org/officeDocument/2006/customXml" ds:itemID="{DE56895D-FEC6-4770-8E88-6EA12F1E98F3}">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5954</TotalTime>
  <Words>995</Words>
  <Application>Microsoft Office PowerPoint</Application>
  <PresentationFormat>Custom</PresentationFormat>
  <Paragraphs>40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Watson</dc:creator>
  <cp:lastModifiedBy>Elaine Clisham</cp:lastModifiedBy>
  <cp:revision>130</cp:revision>
  <cp:lastPrinted>2015-07-08T19:23:28Z</cp:lastPrinted>
  <dcterms:created xsi:type="dcterms:W3CDTF">2015-06-17T18:30:26Z</dcterms:created>
  <dcterms:modified xsi:type="dcterms:W3CDTF">2015-09-03T20:41:24Z</dcterms:modified>
</cp:coreProperties>
</file>